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2" roundtripDataSignature="AMtx7miu807bllhv8XwT0WT7pz8eyoBV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da-DK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" name="Google Shape;5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c16bbfcdf6_1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g2c16bbfcdf6_1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04c0393d47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04c0393d47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304c0393d47_0_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c16bbfc82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g2c16bbfc82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g2c16bbfc82f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" name="Google Shape;5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c16bbfcdf6_1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g2c16bbfcdf6_1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dd077b484e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dd077b484e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2dd077b484e_0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p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44792a59e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44792a59e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344792a59ec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c16bbfcdf6_1_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9" name="Google Shape;219;g2c16bbfcdf6_1_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5" name="Google Shape;225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c16bbfcdf6_1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g2c16bbfcdf6_1_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c16bbfcdf6_1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" name="Google Shape;64;g2c16bbfcdf6_1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" name="Google Shape;7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" name="Google Shape;77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436d6725f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g3436d6725f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3bacd95e9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3bacd95e9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33bacd95e92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c16bbfcdf6_1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g2c16bbfcdf6_1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rside">
  <p:cSld name="Fors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t billede, der indeholder tekst, udendørs, himmel, blå&#10;&#10;Automatisk genereret beskrivelse" id="16" name="Google Shape;16;p35"/>
          <p:cNvPicPr preferRelativeResize="0"/>
          <p:nvPr/>
        </p:nvPicPr>
        <p:blipFill rotWithShape="1">
          <a:blip r:embed="rId2">
            <a:alphaModFix/>
          </a:blip>
          <a:srcRect b="28783" l="0" r="13113" t="10984"/>
          <a:stretch/>
        </p:blipFill>
        <p:spPr>
          <a:xfrm>
            <a:off x="1" y="946865"/>
            <a:ext cx="12192000" cy="563504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5"/>
          <p:cNvSpPr txBox="1"/>
          <p:nvPr>
            <p:ph type="title"/>
          </p:nvPr>
        </p:nvSpPr>
        <p:spPr>
          <a:xfrm>
            <a:off x="556592" y="2766218"/>
            <a:ext cx="462169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5"/>
          <p:cNvSpPr txBox="1"/>
          <p:nvPr>
            <p:ph idx="1" type="body"/>
          </p:nvPr>
        </p:nvSpPr>
        <p:spPr>
          <a:xfrm>
            <a:off x="556592" y="4663349"/>
            <a:ext cx="4183062" cy="923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verskrift m. teks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6"/>
          <p:cNvSpPr txBox="1"/>
          <p:nvPr>
            <p:ph type="title"/>
          </p:nvPr>
        </p:nvSpPr>
        <p:spPr>
          <a:xfrm>
            <a:off x="838200" y="365125"/>
            <a:ext cx="956807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" name="Google Shape;22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68000" y="57013"/>
            <a:ext cx="142875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 indholdsobjekter" type="twoObj">
  <p:cSld name="TWO_OBJECT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7"/>
          <p:cNvSpPr txBox="1"/>
          <p:nvPr>
            <p:ph type="title"/>
          </p:nvPr>
        </p:nvSpPr>
        <p:spPr>
          <a:xfrm>
            <a:off x="838200" y="365125"/>
            <a:ext cx="94488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3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pic>
        <p:nvPicPr>
          <p:cNvPr id="33" name="Google Shape;33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68000" y="57013"/>
            <a:ext cx="142875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ruges ikke" type="title">
  <p:cSld name="TITL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7" name="Google Shape;37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snitsoverskrift">
  <p:cSld name="Afsnitsoverskrif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2" name="Google Shape;42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68000" y="57013"/>
            <a:ext cx="142875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Afslutning">
  <p:cSld name="1_Afslutning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0"/>
          <p:cNvSpPr/>
          <p:nvPr/>
        </p:nvSpPr>
        <p:spPr>
          <a:xfrm>
            <a:off x="1043609" y="1485763"/>
            <a:ext cx="8915400" cy="4144618"/>
          </a:xfrm>
          <a:prstGeom prst="rect">
            <a:avLst/>
          </a:prstGeom>
          <a:solidFill>
            <a:srgbClr val="197EBE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68000" y="57013"/>
            <a:ext cx="142875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slutning">
  <p:cSld name="Afslutning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1"/>
          <p:cNvSpPr/>
          <p:nvPr/>
        </p:nvSpPr>
        <p:spPr>
          <a:xfrm>
            <a:off x="1043609" y="1485763"/>
            <a:ext cx="8915400" cy="4144618"/>
          </a:xfrm>
          <a:prstGeom prst="rect">
            <a:avLst/>
          </a:prstGeom>
          <a:solidFill>
            <a:srgbClr val="197EBE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68000" y="57013"/>
            <a:ext cx="142875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41"/>
          <p:cNvSpPr txBox="1"/>
          <p:nvPr/>
        </p:nvSpPr>
        <p:spPr>
          <a:xfrm>
            <a:off x="1847022" y="2280800"/>
            <a:ext cx="4881769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da-DK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Jyllinge Tennis &amp; Padel Klub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da-DK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Planetvej 32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da-DK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4040 Jyllinge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da-DK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jtk.dk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jpg"/><Relationship Id="rId4" Type="http://schemas.openxmlformats.org/officeDocument/2006/relationships/image" Target="../media/image24.jpg"/><Relationship Id="rId5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11" Type="http://schemas.openxmlformats.org/officeDocument/2006/relationships/image" Target="../media/image27.jpg"/><Relationship Id="rId10" Type="http://schemas.openxmlformats.org/officeDocument/2006/relationships/image" Target="../media/image23.png"/><Relationship Id="rId12" Type="http://schemas.openxmlformats.org/officeDocument/2006/relationships/image" Target="../media/image26.jpg"/><Relationship Id="rId9" Type="http://schemas.openxmlformats.org/officeDocument/2006/relationships/image" Target="../media/image28.jpg"/><Relationship Id="rId5" Type="http://schemas.openxmlformats.org/officeDocument/2006/relationships/image" Target="../media/image18.jpg"/><Relationship Id="rId6" Type="http://schemas.openxmlformats.org/officeDocument/2006/relationships/image" Target="../media/image16.png"/><Relationship Id="rId7" Type="http://schemas.openxmlformats.org/officeDocument/2006/relationships/image" Target="../media/image19.png"/><Relationship Id="rId8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jtk.dk" TargetMode="External"/><Relationship Id="rId4" Type="http://schemas.openxmlformats.org/officeDocument/2006/relationships/hyperlink" Target="https://www.facebook.com/jyllingetennisogpadelklub" TargetMode="External"/><Relationship Id="rId5" Type="http://schemas.openxmlformats.org/officeDocument/2006/relationships/hyperlink" Target="https://www.instagram.com/jyllingetennisogpadelklub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title"/>
          </p:nvPr>
        </p:nvSpPr>
        <p:spPr>
          <a:xfrm>
            <a:off x="556592" y="2766218"/>
            <a:ext cx="462169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da-DK" sz="4000">
                <a:latin typeface="Arial"/>
                <a:ea typeface="Arial"/>
                <a:cs typeface="Arial"/>
                <a:sym typeface="Arial"/>
              </a:rPr>
              <a:t>Medlemsmøde</a:t>
            </a:r>
            <a:endParaRPr/>
          </a:p>
        </p:txBody>
      </p:sp>
      <p:sp>
        <p:nvSpPr>
          <p:cNvPr id="55" name="Google Shape;55;p1"/>
          <p:cNvSpPr txBox="1"/>
          <p:nvPr>
            <p:ph idx="1" type="body"/>
          </p:nvPr>
        </p:nvSpPr>
        <p:spPr>
          <a:xfrm>
            <a:off x="556592" y="4663349"/>
            <a:ext cx="4183062" cy="923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da-DK"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da-DK"/>
              <a:t>april</a:t>
            </a:r>
            <a:r>
              <a:rPr lang="da-DK">
                <a:latin typeface="Arial"/>
                <a:ea typeface="Arial"/>
                <a:cs typeface="Arial"/>
                <a:sym typeface="Arial"/>
              </a:rPr>
              <a:t> 202</a:t>
            </a:r>
            <a:r>
              <a:rPr lang="da-DK"/>
              <a:t>5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da-DK"/>
              <a:t>Klokken 19.00-21.00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286376" cy="691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c16bbfcdf6_1_35"/>
          <p:cNvSpPr txBox="1"/>
          <p:nvPr>
            <p:ph type="title"/>
          </p:nvPr>
        </p:nvSpPr>
        <p:spPr>
          <a:xfrm>
            <a:off x="838200" y="365125"/>
            <a:ext cx="9568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da-DK"/>
              <a:t>Dagsorden</a:t>
            </a:r>
            <a:endParaRPr/>
          </a:p>
        </p:txBody>
      </p:sp>
      <p:sp>
        <p:nvSpPr>
          <p:cNvPr id="128" name="Google Shape;128;g2c16bbfcdf6_1_3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20815" lvl="0" marL="457200" rtl="0" algn="l">
              <a:spcBef>
                <a:spcPts val="0"/>
              </a:spcBef>
              <a:spcAft>
                <a:spcPts val="0"/>
              </a:spcAft>
              <a:buSzPts val="3027"/>
              <a:buAutoNum type="arabicPeriod"/>
            </a:pPr>
            <a:r>
              <a:rPr lang="da-DK"/>
              <a:t>Valg af dirigent</a:t>
            </a:r>
            <a:endParaRPr/>
          </a:p>
          <a:p>
            <a:pPr indent="-420815" lvl="0" marL="457200" rtl="0" algn="l">
              <a:spcBef>
                <a:spcPts val="1000"/>
              </a:spcBef>
              <a:spcAft>
                <a:spcPts val="0"/>
              </a:spcAft>
              <a:buSzPts val="3027"/>
              <a:buAutoNum type="arabicPeriod"/>
            </a:pPr>
            <a:r>
              <a:rPr lang="da-DK"/>
              <a:t>Bestyrelsens beretning for det forløbne år</a:t>
            </a:r>
            <a:endParaRPr/>
          </a:p>
          <a:p>
            <a:pPr indent="-420815" lvl="0" marL="457200" rtl="0" algn="l">
              <a:spcBef>
                <a:spcPts val="1000"/>
              </a:spcBef>
              <a:spcAft>
                <a:spcPts val="0"/>
              </a:spcAft>
              <a:buSzPts val="3027"/>
              <a:buAutoNum type="arabicPeriod"/>
            </a:pPr>
            <a:r>
              <a:rPr lang="da-DK"/>
              <a:t>Forelæggelse af det reviderede regnskab for 2024</a:t>
            </a:r>
            <a:endParaRPr/>
          </a:p>
          <a:p>
            <a:pPr indent="-420815" lvl="0" marL="457200" rtl="0" algn="l">
              <a:spcBef>
                <a:spcPts val="1000"/>
              </a:spcBef>
              <a:spcAft>
                <a:spcPts val="0"/>
              </a:spcAft>
              <a:buSzPts val="3027"/>
              <a:buAutoNum type="arabicPeriod"/>
            </a:pPr>
            <a:r>
              <a:rPr b="1" lang="da-DK"/>
              <a:t>Fremlæggelse af budget for 2025 og klubbens aktivitetsplaner  samt fastsættelse af kontingent</a:t>
            </a:r>
            <a:endParaRPr b="1"/>
          </a:p>
          <a:p>
            <a:pPr indent="-420815" lvl="0" marL="457200" rtl="0" algn="l">
              <a:spcBef>
                <a:spcPts val="1000"/>
              </a:spcBef>
              <a:spcAft>
                <a:spcPts val="0"/>
              </a:spcAft>
              <a:buSzPts val="3027"/>
              <a:buAutoNum type="arabicPeriod"/>
            </a:pPr>
            <a:r>
              <a:rPr lang="da-DK"/>
              <a:t>Behandling af indkomne forslag</a:t>
            </a:r>
            <a:endParaRPr/>
          </a:p>
          <a:p>
            <a:pPr indent="-420815" lvl="0" marL="457200" rtl="0" algn="l">
              <a:spcBef>
                <a:spcPts val="1000"/>
              </a:spcBef>
              <a:spcAft>
                <a:spcPts val="0"/>
              </a:spcAft>
              <a:buSzPts val="3027"/>
              <a:buAutoNum type="arabicPeriod"/>
            </a:pPr>
            <a:r>
              <a:rPr lang="da-DK"/>
              <a:t>Valg af bestyrelse og suppleanter</a:t>
            </a:r>
            <a:endParaRPr/>
          </a:p>
          <a:p>
            <a:pPr indent="-420815" lvl="0" marL="457200" rtl="0" algn="l">
              <a:spcBef>
                <a:spcPts val="1000"/>
              </a:spcBef>
              <a:spcAft>
                <a:spcPts val="0"/>
              </a:spcAft>
              <a:buSzPts val="3027"/>
              <a:buAutoNum type="arabicPeriod"/>
            </a:pPr>
            <a:r>
              <a:rPr lang="da-DK"/>
              <a:t>Eventuelt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284100" cy="690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04c0393d47_0_20"/>
          <p:cNvSpPr txBox="1"/>
          <p:nvPr>
            <p:ph type="title"/>
          </p:nvPr>
        </p:nvSpPr>
        <p:spPr>
          <a:xfrm>
            <a:off x="838200" y="365125"/>
            <a:ext cx="95682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Træningsudvalget</a:t>
            </a:r>
            <a:endParaRPr/>
          </a:p>
        </p:txBody>
      </p:sp>
      <p:sp>
        <p:nvSpPr>
          <p:cNvPr id="155" name="Google Shape;155;g304c0393d47_0_2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da-DK"/>
              <a:t>Træningstilbud  både for padel og tennis spillere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-DK"/>
              <a:t>Træningsevents til skoler og ungdomsskolen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-DK"/>
              <a:t>Privat timer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-DK"/>
              <a:t>Flere hold vil blive lagt op ad hoc 	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-DK"/>
              <a:t>Måske nye tennis og padel hold om fredagen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-DK"/>
              <a:t>Vi søger juniorer både til padel og tennis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-DK"/>
              <a:t>Stadig masser af plads på de fleste tennishold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/>
          <p:nvPr>
            <p:ph type="title"/>
          </p:nvPr>
        </p:nvSpPr>
        <p:spPr>
          <a:xfrm>
            <a:off x="838200" y="365125"/>
            <a:ext cx="956807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da-DK"/>
              <a:t>Trænerteamet 2025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1" name="Google Shape;161;p24"/>
          <p:cNvSpPr txBox="1"/>
          <p:nvPr/>
        </p:nvSpPr>
        <p:spPr>
          <a:xfrm>
            <a:off x="2148900" y="3491175"/>
            <a:ext cx="1820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28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a-DK">
                <a:latin typeface="Calibri"/>
                <a:ea typeface="Calibri"/>
                <a:cs typeface="Calibri"/>
                <a:sym typeface="Calibri"/>
              </a:rPr>
              <a:t>Tennis- og p</a:t>
            </a:r>
            <a:r>
              <a:rPr b="0" i="0" lang="da-DK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adeltræner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da-DK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Zsombor Kiss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24"/>
          <p:cNvPicPr preferRelativeResize="0"/>
          <p:nvPr/>
        </p:nvPicPr>
        <p:blipFill rotWithShape="1">
          <a:blip r:embed="rId3">
            <a:alphaModFix/>
          </a:blip>
          <a:srcRect b="0" l="9674" r="9186" t="0"/>
          <a:stretch/>
        </p:blipFill>
        <p:spPr>
          <a:xfrm>
            <a:off x="2252454" y="2002151"/>
            <a:ext cx="1184355" cy="1459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 rotWithShape="1">
          <a:blip r:embed="rId4">
            <a:alphaModFix/>
          </a:blip>
          <a:srcRect b="0" l="10903" r="10903" t="0"/>
          <a:stretch/>
        </p:blipFill>
        <p:spPr>
          <a:xfrm>
            <a:off x="5498186" y="2054126"/>
            <a:ext cx="1101431" cy="146103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4"/>
          <p:cNvSpPr txBox="1"/>
          <p:nvPr/>
        </p:nvSpPr>
        <p:spPr>
          <a:xfrm>
            <a:off x="1977325" y="4322501"/>
            <a:ext cx="1734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4"/>
          <p:cNvSpPr txBox="1"/>
          <p:nvPr/>
        </p:nvSpPr>
        <p:spPr>
          <a:xfrm>
            <a:off x="971705" y="5956253"/>
            <a:ext cx="201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4"/>
          <p:cNvSpPr txBox="1"/>
          <p:nvPr/>
        </p:nvSpPr>
        <p:spPr>
          <a:xfrm>
            <a:off x="2568350" y="5417750"/>
            <a:ext cx="1659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4"/>
          <p:cNvSpPr txBox="1"/>
          <p:nvPr/>
        </p:nvSpPr>
        <p:spPr>
          <a:xfrm>
            <a:off x="4956905" y="3613681"/>
            <a:ext cx="22212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a-DK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Tennis- og padeltræner</a:t>
            </a:r>
            <a:br>
              <a:rPr b="0" i="0" lang="da-DK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da-DK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Anders Hays Thøgersen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4"/>
          <p:cNvSpPr txBox="1"/>
          <p:nvPr/>
        </p:nvSpPr>
        <p:spPr>
          <a:xfrm>
            <a:off x="7934508" y="3628878"/>
            <a:ext cx="2017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4"/>
          <p:cNvSpPr txBox="1"/>
          <p:nvPr/>
        </p:nvSpPr>
        <p:spPr>
          <a:xfrm>
            <a:off x="6554076" y="5956253"/>
            <a:ext cx="2149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4"/>
          <p:cNvSpPr txBox="1"/>
          <p:nvPr/>
        </p:nvSpPr>
        <p:spPr>
          <a:xfrm>
            <a:off x="4596000" y="59674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228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4"/>
          <p:cNvSpPr txBox="1"/>
          <p:nvPr/>
        </p:nvSpPr>
        <p:spPr>
          <a:xfrm>
            <a:off x="7801600" y="3515675"/>
            <a:ext cx="2508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228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a-DK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Padeltræner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da-DK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Brian Sørensen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92526" y="1935163"/>
            <a:ext cx="1101450" cy="1449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c16bbfc82f_0_0"/>
          <p:cNvSpPr txBox="1"/>
          <p:nvPr>
            <p:ph type="title"/>
          </p:nvPr>
        </p:nvSpPr>
        <p:spPr>
          <a:xfrm>
            <a:off x="838200" y="365125"/>
            <a:ext cx="9568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da-DK"/>
              <a:t>Årshjul 2025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sz="2650">
              <a:solidFill>
                <a:srgbClr val="FF0000"/>
              </a:solidFill>
            </a:endParaRPr>
          </a:p>
        </p:txBody>
      </p:sp>
      <p:pic>
        <p:nvPicPr>
          <p:cNvPr id="179" name="Google Shape;179;g2c16bbfc82f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43225"/>
            <a:ext cx="11887201" cy="4300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 txBox="1"/>
          <p:nvPr>
            <p:ph type="title"/>
          </p:nvPr>
        </p:nvSpPr>
        <p:spPr>
          <a:xfrm>
            <a:off x="838200" y="365125"/>
            <a:ext cx="956807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da-DK"/>
              <a:t>Dagsorden</a:t>
            </a:r>
            <a:endParaRPr/>
          </a:p>
        </p:txBody>
      </p:sp>
      <p:sp>
        <p:nvSpPr>
          <p:cNvPr id="61" name="Google Shape;61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28766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27"/>
              <a:buAutoNum type="arabicPeriod"/>
            </a:pPr>
            <a:r>
              <a:rPr b="1" lang="da-DK"/>
              <a:t>Valg af dirigent</a:t>
            </a:r>
            <a:endParaRPr b="1"/>
          </a:p>
          <a:p>
            <a:pPr indent="-528766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27"/>
              <a:buFont typeface="Arial"/>
              <a:buAutoNum type="arabicPeriod"/>
            </a:pPr>
            <a:r>
              <a:rPr lang="da-DK"/>
              <a:t>Bestyrelsens beretning for det forløbne år</a:t>
            </a:r>
            <a:endParaRPr/>
          </a:p>
          <a:p>
            <a:pPr indent="-528766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27"/>
              <a:buFont typeface="Arial"/>
              <a:buAutoNum type="arabicPeriod"/>
            </a:pPr>
            <a:r>
              <a:rPr lang="da-DK"/>
              <a:t>Forelæggelse af det reviderede regnskab for 2024</a:t>
            </a:r>
            <a:endParaRPr/>
          </a:p>
          <a:p>
            <a:pPr indent="-528766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27"/>
              <a:buFont typeface="Arial"/>
              <a:buAutoNum type="arabicPeriod"/>
            </a:pPr>
            <a:r>
              <a:rPr lang="da-DK"/>
              <a:t>Fremlæggelse af budget for 2025 og klubbens aktivitetsplaner  samt fastsættelse af kontingent</a:t>
            </a:r>
            <a:endParaRPr/>
          </a:p>
          <a:p>
            <a:pPr indent="-528765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27"/>
              <a:buFont typeface="Arial"/>
              <a:buAutoNum type="arabicPeriod"/>
            </a:pPr>
            <a:r>
              <a:rPr lang="da-DK"/>
              <a:t>Behandling af indkomne forslag</a:t>
            </a:r>
            <a:endParaRPr/>
          </a:p>
          <a:p>
            <a:pPr indent="-528766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27"/>
              <a:buFont typeface="Arial"/>
              <a:buAutoNum type="arabicPeriod"/>
            </a:pPr>
            <a:r>
              <a:rPr lang="da-DK"/>
              <a:t>Valg af bestyrelse og suppleanter</a:t>
            </a:r>
            <a:endParaRPr/>
          </a:p>
          <a:p>
            <a:pPr indent="-528766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27"/>
              <a:buFont typeface="Arial"/>
              <a:buAutoNum type="arabicPeriod"/>
            </a:pPr>
            <a:r>
              <a:rPr lang="da-DK"/>
              <a:t>Eventuelt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c16bbfcdf6_1_40"/>
          <p:cNvSpPr txBox="1"/>
          <p:nvPr>
            <p:ph type="title"/>
          </p:nvPr>
        </p:nvSpPr>
        <p:spPr>
          <a:xfrm>
            <a:off x="838200" y="365125"/>
            <a:ext cx="9568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da-DK"/>
              <a:t>Dagsorden</a:t>
            </a:r>
            <a:endParaRPr/>
          </a:p>
        </p:txBody>
      </p:sp>
      <p:sp>
        <p:nvSpPr>
          <p:cNvPr id="185" name="Google Shape;185;g2c16bbfcdf6_1_4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20815" lvl="0" marL="457200" rtl="0" algn="l">
              <a:spcBef>
                <a:spcPts val="0"/>
              </a:spcBef>
              <a:spcAft>
                <a:spcPts val="0"/>
              </a:spcAft>
              <a:buSzPts val="3027"/>
              <a:buAutoNum type="arabicPeriod"/>
            </a:pPr>
            <a:r>
              <a:rPr lang="da-DK"/>
              <a:t>Valg af dirigent</a:t>
            </a:r>
            <a:endParaRPr/>
          </a:p>
          <a:p>
            <a:pPr indent="-420815" lvl="0" marL="457200" rtl="0" algn="l">
              <a:spcBef>
                <a:spcPts val="1000"/>
              </a:spcBef>
              <a:spcAft>
                <a:spcPts val="0"/>
              </a:spcAft>
              <a:buSzPts val="3027"/>
              <a:buAutoNum type="arabicPeriod"/>
            </a:pPr>
            <a:r>
              <a:rPr lang="da-DK"/>
              <a:t>Bestyrelsens beretning for det forløbne år</a:t>
            </a:r>
            <a:endParaRPr/>
          </a:p>
          <a:p>
            <a:pPr indent="-420815" lvl="0" marL="457200" rtl="0" algn="l">
              <a:spcBef>
                <a:spcPts val="1000"/>
              </a:spcBef>
              <a:spcAft>
                <a:spcPts val="0"/>
              </a:spcAft>
              <a:buSzPts val="3027"/>
              <a:buAutoNum type="arabicPeriod"/>
            </a:pPr>
            <a:r>
              <a:rPr lang="da-DK"/>
              <a:t>Forelæggelse af det reviderede regnskab for 2024</a:t>
            </a:r>
            <a:endParaRPr/>
          </a:p>
          <a:p>
            <a:pPr indent="-420815" lvl="0" marL="457200" rtl="0" algn="l">
              <a:spcBef>
                <a:spcPts val="1000"/>
              </a:spcBef>
              <a:spcAft>
                <a:spcPts val="0"/>
              </a:spcAft>
              <a:buSzPts val="3027"/>
              <a:buAutoNum type="arabicPeriod"/>
            </a:pPr>
            <a:r>
              <a:rPr lang="da-DK"/>
              <a:t>Fremlæggelse af budget for 2025 og klubbens aktivitetsplaner  samt fastsættelse af kontingent</a:t>
            </a:r>
            <a:endParaRPr/>
          </a:p>
          <a:p>
            <a:pPr indent="-420815" lvl="0" marL="457200" rtl="0" algn="l">
              <a:spcBef>
                <a:spcPts val="1000"/>
              </a:spcBef>
              <a:spcAft>
                <a:spcPts val="0"/>
              </a:spcAft>
              <a:buSzPts val="3027"/>
              <a:buAutoNum type="arabicPeriod"/>
            </a:pPr>
            <a:r>
              <a:rPr b="1" lang="da-DK"/>
              <a:t>Behandling af indkomne forslag</a:t>
            </a:r>
            <a:endParaRPr b="1"/>
          </a:p>
          <a:p>
            <a:pPr indent="-420815" lvl="0" marL="457200" rtl="0" algn="l">
              <a:spcBef>
                <a:spcPts val="1000"/>
              </a:spcBef>
              <a:spcAft>
                <a:spcPts val="0"/>
              </a:spcAft>
              <a:buSzPts val="3027"/>
              <a:buAutoNum type="arabicPeriod"/>
            </a:pPr>
            <a:r>
              <a:rPr lang="da-DK"/>
              <a:t>Valg af bestyrelse og suppleanter</a:t>
            </a:r>
            <a:endParaRPr/>
          </a:p>
          <a:p>
            <a:pPr indent="-420815" lvl="0" marL="457200" rtl="0" algn="l">
              <a:spcBef>
                <a:spcPts val="1000"/>
              </a:spcBef>
              <a:spcAft>
                <a:spcPts val="0"/>
              </a:spcAft>
              <a:buSzPts val="3027"/>
              <a:buAutoNum type="arabicPeriod"/>
            </a:pPr>
            <a:r>
              <a:rPr lang="da-DK"/>
              <a:t>Eventuelt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dd077b484e_0_3"/>
          <p:cNvSpPr txBox="1"/>
          <p:nvPr>
            <p:ph type="title"/>
          </p:nvPr>
        </p:nvSpPr>
        <p:spPr>
          <a:xfrm>
            <a:off x="838200" y="365125"/>
            <a:ext cx="95682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Indkomne forslag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92" name="Google Shape;192;g2dd077b484e_0_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da-DK"/>
              <a:t>Ønske om at nyheder, træninger og anden information også udsendes på mail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2"/>
          <p:cNvSpPr txBox="1"/>
          <p:nvPr>
            <p:ph type="title"/>
          </p:nvPr>
        </p:nvSpPr>
        <p:spPr>
          <a:xfrm>
            <a:off x="838200" y="365125"/>
            <a:ext cx="9568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da-DK"/>
              <a:t>Tak til vores sponsorer 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199" name="Google Shape;199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5840" y="5854731"/>
            <a:ext cx="1944248" cy="53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2361" y="5954361"/>
            <a:ext cx="1944248" cy="336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52338" y="4780207"/>
            <a:ext cx="2744914" cy="41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82940" y="5732764"/>
            <a:ext cx="3159374" cy="860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5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75850" y="3535133"/>
            <a:ext cx="3546137" cy="657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5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073441" y="3484451"/>
            <a:ext cx="3634208" cy="75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5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476456" y="1724839"/>
            <a:ext cx="2744924" cy="1359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5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762179" y="1549739"/>
            <a:ext cx="2256733" cy="1711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5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842545" y="4644262"/>
            <a:ext cx="2964646" cy="75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5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058100" y="4404448"/>
            <a:ext cx="1649550" cy="1167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44792a59ec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da-DK" sz="7200"/>
              <a:t>        </a:t>
            </a:r>
            <a:r>
              <a:rPr lang="da-DK" sz="7200"/>
              <a:t>Velkommen til </a:t>
            </a:r>
            <a:endParaRPr sz="7200">
              <a:solidFill>
                <a:srgbClr val="FF0000"/>
              </a:solidFill>
            </a:endParaRPr>
          </a:p>
        </p:txBody>
      </p:sp>
      <p:pic>
        <p:nvPicPr>
          <p:cNvPr id="215" name="Google Shape;215;g344792a59ec_0_0" title="ED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0488" y="3359513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344792a59ec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8638" y="5843450"/>
            <a:ext cx="1466850" cy="33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c16bbfcdf6_1_55"/>
          <p:cNvSpPr txBox="1"/>
          <p:nvPr>
            <p:ph type="title"/>
          </p:nvPr>
        </p:nvSpPr>
        <p:spPr>
          <a:xfrm>
            <a:off x="838200" y="365125"/>
            <a:ext cx="9568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da-DK"/>
              <a:t>Dagsorden</a:t>
            </a:r>
            <a:endParaRPr/>
          </a:p>
        </p:txBody>
      </p:sp>
      <p:sp>
        <p:nvSpPr>
          <p:cNvPr id="222" name="Google Shape;222;g2c16bbfcdf6_1_5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20815" lvl="0" marL="457200" rtl="0" algn="l">
              <a:spcBef>
                <a:spcPts val="0"/>
              </a:spcBef>
              <a:spcAft>
                <a:spcPts val="0"/>
              </a:spcAft>
              <a:buSzPts val="3027"/>
              <a:buAutoNum type="arabicPeriod"/>
            </a:pPr>
            <a:r>
              <a:rPr lang="da-DK"/>
              <a:t>Valg af dirigent</a:t>
            </a:r>
            <a:endParaRPr/>
          </a:p>
          <a:p>
            <a:pPr indent="-420815" lvl="0" marL="457200" rtl="0" algn="l">
              <a:spcBef>
                <a:spcPts val="1000"/>
              </a:spcBef>
              <a:spcAft>
                <a:spcPts val="0"/>
              </a:spcAft>
              <a:buSzPts val="3027"/>
              <a:buAutoNum type="arabicPeriod"/>
            </a:pPr>
            <a:r>
              <a:rPr lang="da-DK"/>
              <a:t>Bestyrelsens beretning for det forløbne år</a:t>
            </a:r>
            <a:endParaRPr/>
          </a:p>
          <a:p>
            <a:pPr indent="-420815" lvl="0" marL="457200" rtl="0" algn="l">
              <a:spcBef>
                <a:spcPts val="1000"/>
              </a:spcBef>
              <a:spcAft>
                <a:spcPts val="0"/>
              </a:spcAft>
              <a:buSzPts val="3027"/>
              <a:buAutoNum type="arabicPeriod"/>
            </a:pPr>
            <a:r>
              <a:rPr lang="da-DK"/>
              <a:t>Forelæggelse af det reviderede regnskab for 2024</a:t>
            </a:r>
            <a:endParaRPr/>
          </a:p>
          <a:p>
            <a:pPr indent="-420815" lvl="0" marL="457200" rtl="0" algn="l">
              <a:spcBef>
                <a:spcPts val="1000"/>
              </a:spcBef>
              <a:spcAft>
                <a:spcPts val="0"/>
              </a:spcAft>
              <a:buSzPts val="3027"/>
              <a:buAutoNum type="arabicPeriod"/>
            </a:pPr>
            <a:r>
              <a:rPr lang="da-DK"/>
              <a:t>Fremlæggelse af budget for 2025 og klubbens aktivitetsplaner  samt fastsættelse af kontingent</a:t>
            </a:r>
            <a:endParaRPr/>
          </a:p>
          <a:p>
            <a:pPr indent="-420815" lvl="0" marL="457200" rtl="0" algn="l">
              <a:spcBef>
                <a:spcPts val="1000"/>
              </a:spcBef>
              <a:spcAft>
                <a:spcPts val="0"/>
              </a:spcAft>
              <a:buSzPts val="3027"/>
              <a:buAutoNum type="arabicPeriod"/>
            </a:pPr>
            <a:r>
              <a:rPr lang="da-DK"/>
              <a:t>Behandling af indkomne forslag</a:t>
            </a:r>
            <a:endParaRPr/>
          </a:p>
          <a:p>
            <a:pPr indent="-420815" lvl="0" marL="457200" rtl="0" algn="l">
              <a:spcBef>
                <a:spcPts val="1000"/>
              </a:spcBef>
              <a:spcAft>
                <a:spcPts val="0"/>
              </a:spcAft>
              <a:buSzPts val="3027"/>
              <a:buAutoNum type="arabicPeriod"/>
            </a:pPr>
            <a:r>
              <a:rPr b="1" lang="da-DK"/>
              <a:t>Valg af bestyrelse og suppleanter</a:t>
            </a:r>
            <a:endParaRPr b="1"/>
          </a:p>
          <a:p>
            <a:pPr indent="-420815" lvl="0" marL="457200" rtl="0" algn="l">
              <a:spcBef>
                <a:spcPts val="1000"/>
              </a:spcBef>
              <a:spcAft>
                <a:spcPts val="0"/>
              </a:spcAft>
              <a:buSzPts val="3027"/>
              <a:buAutoNum type="arabicPeriod"/>
            </a:pPr>
            <a:r>
              <a:rPr lang="da-DK"/>
              <a:t>Eventuelt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0"/>
          <p:cNvSpPr txBox="1"/>
          <p:nvPr>
            <p:ph type="title"/>
          </p:nvPr>
        </p:nvSpPr>
        <p:spPr>
          <a:xfrm>
            <a:off x="838200" y="286467"/>
            <a:ext cx="9568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da-DK"/>
              <a:t>Valg af bestyrelsesmedlemmer og suppleanter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28" name="Google Shape;228;p30"/>
          <p:cNvSpPr txBox="1"/>
          <p:nvPr/>
        </p:nvSpPr>
        <p:spPr>
          <a:xfrm>
            <a:off x="1062577" y="2023200"/>
            <a:ext cx="6565800" cy="46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da-DK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Bestyrelsesmedlemmer (vælges for to år ad gangen)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da-DK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Formand og to menige medlemmer afgår i lige år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da-DK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Næstformand, kasserer og øvrige medlemmer afgår i ulige år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da-DK" sz="1600"/>
              <a:t>Formand Morten Aagreen </a:t>
            </a:r>
            <a:r>
              <a:rPr lang="da-DK" sz="1600"/>
              <a:t>udtræder af bestyrelsen pr. </a:t>
            </a:r>
            <a:r>
              <a:rPr lang="da-DK" sz="1600"/>
              <a:t>1/4-25 (ét år før tid)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da-DK" sz="1600"/>
              <a:t>På valg i 2025:</a:t>
            </a:r>
            <a:endParaRPr b="1"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da-DK" sz="1600"/>
              <a:t>Næstformand Maibrit Blicher Glenert</a:t>
            </a:r>
            <a:r>
              <a:rPr lang="da-DK" sz="1600"/>
              <a:t> genopstiller ikke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da-DK" sz="1600"/>
              <a:t>Kasserer Martin Kjærgaard</a:t>
            </a:r>
            <a:r>
              <a:rPr lang="da-DK" sz="1600"/>
              <a:t> genopstiller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da-DK" sz="1600"/>
              <a:t>Medlem Lene Thøgersen</a:t>
            </a:r>
            <a:r>
              <a:rPr lang="da-DK" sz="1600"/>
              <a:t> genopstiller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a-DK" sz="1600">
                <a:solidFill>
                  <a:schemeClr val="dk1"/>
                </a:solidFill>
              </a:rPr>
              <a:t>Medlem Brian Sørensen</a:t>
            </a:r>
            <a:r>
              <a:rPr lang="da-DK" sz="1600">
                <a:solidFill>
                  <a:schemeClr val="dk1"/>
                </a:solidFill>
              </a:rPr>
              <a:t> genopstiller</a:t>
            </a:r>
            <a:endParaRPr b="1"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da-DK" sz="1600"/>
              <a:t>Ikke på valg i 2025:</a:t>
            </a:r>
            <a:endParaRPr b="1"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da-DK" sz="1600"/>
              <a:t>Medlem Simon Aare</a:t>
            </a:r>
            <a:r>
              <a:rPr lang="da-DK" sz="1600"/>
              <a:t> 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da-DK" sz="1600"/>
              <a:t>Medlem Henrik Lyhne</a:t>
            </a:r>
            <a:r>
              <a:rPr lang="da-DK" sz="1600"/>
              <a:t> 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da-DK" sz="1600"/>
              <a:t>Medlem Jonas Søderberg</a:t>
            </a:r>
            <a:r>
              <a:rPr lang="da-DK" sz="1600"/>
              <a:t> 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da-DK" sz="1600"/>
              <a:t>Medlem Finn Pedersen</a:t>
            </a:r>
            <a:r>
              <a:rPr lang="da-DK" sz="1600"/>
              <a:t> </a:t>
            </a:r>
            <a:endParaRPr sz="1600"/>
          </a:p>
        </p:txBody>
      </p:sp>
      <p:sp>
        <p:nvSpPr>
          <p:cNvPr id="229" name="Google Shape;229;p30"/>
          <p:cNvSpPr txBox="1"/>
          <p:nvPr/>
        </p:nvSpPr>
        <p:spPr>
          <a:xfrm>
            <a:off x="7833800" y="3200700"/>
            <a:ext cx="3802500" cy="25551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da-DK" sz="2000"/>
              <a:t>Forslag fra </a:t>
            </a:r>
            <a:r>
              <a:rPr b="1" i="0" lang="da-DK" sz="2000" u="none" cap="none" strike="noStrike">
                <a:solidFill>
                  <a:srgbClr val="000000"/>
                </a:solidFill>
              </a:rPr>
              <a:t>bestyrelsen:</a:t>
            </a:r>
            <a:endParaRPr b="1" i="0" sz="2000" u="none" cap="none" strike="noStrike">
              <a:solidFill>
                <a:srgbClr val="000000"/>
              </a:solidFill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b="1" i="0" lang="da-DK" sz="2000" u="none" cap="none" strike="noStrike">
                <a:solidFill>
                  <a:srgbClr val="000000"/>
                </a:solidFill>
              </a:rPr>
              <a:t>Henrik Lyhne vælges som formand</a:t>
            </a:r>
            <a:endParaRPr b="1" i="0" sz="20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da-DK" sz="2000" u="none" cap="none" strike="noStrike">
                <a:solidFill>
                  <a:schemeClr val="dk1"/>
                </a:solidFill>
              </a:rPr>
              <a:t>Bestyrelsen skal også bruge:</a:t>
            </a:r>
            <a:endParaRPr b="1" i="0" sz="2000" u="none" cap="none" strike="noStrike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i="0" lang="da-DK" sz="2000" u="none" cap="none" strike="noStrike">
                <a:solidFill>
                  <a:schemeClr val="dk1"/>
                </a:solidFill>
              </a:rPr>
              <a:t>2 stk. suppleanter og gerne flere medlemmer</a:t>
            </a:r>
            <a:endParaRPr b="1" i="0" sz="20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c16bbfcdf6_1_60"/>
          <p:cNvSpPr txBox="1"/>
          <p:nvPr>
            <p:ph type="title"/>
          </p:nvPr>
        </p:nvSpPr>
        <p:spPr>
          <a:xfrm>
            <a:off x="838200" y="365125"/>
            <a:ext cx="9568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da-DK"/>
              <a:t>Dagsorden</a:t>
            </a:r>
            <a:endParaRPr/>
          </a:p>
        </p:txBody>
      </p:sp>
      <p:sp>
        <p:nvSpPr>
          <p:cNvPr id="235" name="Google Shape;235;g2c16bbfcdf6_1_6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20815" lvl="0" marL="457200" rtl="0" algn="l">
              <a:spcBef>
                <a:spcPts val="0"/>
              </a:spcBef>
              <a:spcAft>
                <a:spcPts val="0"/>
              </a:spcAft>
              <a:buSzPts val="3027"/>
              <a:buAutoNum type="arabicPeriod"/>
            </a:pPr>
            <a:r>
              <a:rPr lang="da-DK"/>
              <a:t>Valg af dirigent</a:t>
            </a:r>
            <a:endParaRPr/>
          </a:p>
          <a:p>
            <a:pPr indent="-420815" lvl="0" marL="457200" rtl="0" algn="l">
              <a:spcBef>
                <a:spcPts val="1000"/>
              </a:spcBef>
              <a:spcAft>
                <a:spcPts val="0"/>
              </a:spcAft>
              <a:buSzPts val="3027"/>
              <a:buAutoNum type="arabicPeriod"/>
            </a:pPr>
            <a:r>
              <a:rPr lang="da-DK"/>
              <a:t>Bestyrelsens beretning for det forløbne år</a:t>
            </a:r>
            <a:endParaRPr/>
          </a:p>
          <a:p>
            <a:pPr indent="-420815" lvl="0" marL="457200" rtl="0" algn="l">
              <a:spcBef>
                <a:spcPts val="1000"/>
              </a:spcBef>
              <a:spcAft>
                <a:spcPts val="0"/>
              </a:spcAft>
              <a:buSzPts val="3027"/>
              <a:buAutoNum type="arabicPeriod"/>
            </a:pPr>
            <a:r>
              <a:rPr lang="da-DK"/>
              <a:t>Forelæggelse af det reviderede regnskab for 2024</a:t>
            </a:r>
            <a:endParaRPr/>
          </a:p>
          <a:p>
            <a:pPr indent="-420815" lvl="0" marL="457200" rtl="0" algn="l">
              <a:spcBef>
                <a:spcPts val="1000"/>
              </a:spcBef>
              <a:spcAft>
                <a:spcPts val="0"/>
              </a:spcAft>
              <a:buSzPts val="3027"/>
              <a:buAutoNum type="arabicPeriod"/>
            </a:pPr>
            <a:r>
              <a:rPr lang="da-DK"/>
              <a:t>Fremlæggelse af budget for 2025 og klubbens aktivitetsplaner  samt fastsættelse af kontingent</a:t>
            </a:r>
            <a:endParaRPr/>
          </a:p>
          <a:p>
            <a:pPr indent="-420815" lvl="0" marL="457200" rtl="0" algn="l">
              <a:spcBef>
                <a:spcPts val="1000"/>
              </a:spcBef>
              <a:spcAft>
                <a:spcPts val="0"/>
              </a:spcAft>
              <a:buSzPts val="3027"/>
              <a:buAutoNum type="arabicPeriod"/>
            </a:pPr>
            <a:r>
              <a:rPr lang="da-DK"/>
              <a:t>Behandling af indkomne forslag</a:t>
            </a:r>
            <a:endParaRPr/>
          </a:p>
          <a:p>
            <a:pPr indent="-420815" lvl="0" marL="457200" rtl="0" algn="l">
              <a:spcBef>
                <a:spcPts val="1000"/>
              </a:spcBef>
              <a:spcAft>
                <a:spcPts val="0"/>
              </a:spcAft>
              <a:buSzPts val="3027"/>
              <a:buAutoNum type="arabicPeriod"/>
            </a:pPr>
            <a:r>
              <a:rPr lang="da-DK"/>
              <a:t>Valg af bestyrelse og suppleanter</a:t>
            </a:r>
            <a:endParaRPr/>
          </a:p>
          <a:p>
            <a:pPr indent="-420815" lvl="0" marL="457200" rtl="0" algn="l">
              <a:spcBef>
                <a:spcPts val="1000"/>
              </a:spcBef>
              <a:spcAft>
                <a:spcPts val="0"/>
              </a:spcAft>
              <a:buSzPts val="3027"/>
              <a:buAutoNum type="arabicPeriod"/>
            </a:pPr>
            <a:r>
              <a:rPr b="1" lang="da-DK"/>
              <a:t>Eventuelt</a:t>
            </a:r>
            <a:endParaRPr b="1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3"/>
          <p:cNvSpPr txBox="1"/>
          <p:nvPr/>
        </p:nvSpPr>
        <p:spPr>
          <a:xfrm>
            <a:off x="1550393" y="2314800"/>
            <a:ext cx="9091200" cy="3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da-DK" sz="6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 for jeres deltagelse</a:t>
            </a:r>
            <a:endParaRPr b="0" i="0" sz="6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da-DK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Følg os på</a:t>
            </a:r>
            <a:endParaRPr b="0" i="0" sz="3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da-DK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da-DK" sz="25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https://jtk.dk</a:t>
            </a:r>
            <a:r>
              <a:rPr b="0" i="0" lang="da-DK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da-DK" sz="25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https://www.facebook.com/jyllingetennisogpadelklub</a:t>
            </a:r>
            <a:endParaRPr b="0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da-DK" sz="25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https://www.instagram.com/jyllingetennisogpadelklub</a:t>
            </a:r>
            <a:r>
              <a:rPr b="0" i="0" lang="da-DK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c16bbfcdf6_1_19"/>
          <p:cNvSpPr txBox="1"/>
          <p:nvPr>
            <p:ph type="title"/>
          </p:nvPr>
        </p:nvSpPr>
        <p:spPr>
          <a:xfrm>
            <a:off x="838200" y="365125"/>
            <a:ext cx="9568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da-DK"/>
              <a:t>Dagsorden</a:t>
            </a:r>
            <a:endParaRPr/>
          </a:p>
        </p:txBody>
      </p:sp>
      <p:sp>
        <p:nvSpPr>
          <p:cNvPr id="67" name="Google Shape;67;g2c16bbfcdf6_1_1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20815" lvl="0" marL="457200" rtl="0" algn="l">
              <a:spcBef>
                <a:spcPts val="0"/>
              </a:spcBef>
              <a:spcAft>
                <a:spcPts val="0"/>
              </a:spcAft>
              <a:buSzPts val="3027"/>
              <a:buAutoNum type="arabicPeriod"/>
            </a:pPr>
            <a:r>
              <a:rPr lang="da-DK"/>
              <a:t>Valg af dirigent</a:t>
            </a:r>
            <a:endParaRPr/>
          </a:p>
          <a:p>
            <a:pPr indent="-420815" lvl="0" marL="457200" rtl="0" algn="l">
              <a:spcBef>
                <a:spcPts val="1000"/>
              </a:spcBef>
              <a:spcAft>
                <a:spcPts val="0"/>
              </a:spcAft>
              <a:buSzPts val="3027"/>
              <a:buAutoNum type="arabicPeriod"/>
            </a:pPr>
            <a:r>
              <a:rPr b="1" lang="da-DK"/>
              <a:t>Bestyrelsens beretning for det forløbne år</a:t>
            </a:r>
            <a:endParaRPr b="1"/>
          </a:p>
          <a:p>
            <a:pPr indent="-420815" lvl="0" marL="457200" rtl="0" algn="l">
              <a:spcBef>
                <a:spcPts val="1000"/>
              </a:spcBef>
              <a:spcAft>
                <a:spcPts val="0"/>
              </a:spcAft>
              <a:buSzPts val="3027"/>
              <a:buAutoNum type="arabicPeriod"/>
            </a:pPr>
            <a:r>
              <a:rPr lang="da-DK"/>
              <a:t>Forelæggelse af det reviderede regnskab for 2024</a:t>
            </a:r>
            <a:endParaRPr/>
          </a:p>
          <a:p>
            <a:pPr indent="-420815" lvl="0" marL="457200" rtl="0" algn="l">
              <a:spcBef>
                <a:spcPts val="1000"/>
              </a:spcBef>
              <a:spcAft>
                <a:spcPts val="0"/>
              </a:spcAft>
              <a:buSzPts val="3027"/>
              <a:buAutoNum type="arabicPeriod"/>
            </a:pPr>
            <a:r>
              <a:rPr lang="da-DK"/>
              <a:t>Fremlæggelse af budget for 2025 og klubbens aktivitetsplaner  samt fastsættelse af kontingent</a:t>
            </a:r>
            <a:endParaRPr/>
          </a:p>
          <a:p>
            <a:pPr indent="-420815" lvl="0" marL="457200" rtl="0" algn="l">
              <a:spcBef>
                <a:spcPts val="1000"/>
              </a:spcBef>
              <a:spcAft>
                <a:spcPts val="0"/>
              </a:spcAft>
              <a:buSzPts val="3027"/>
              <a:buAutoNum type="arabicPeriod"/>
            </a:pPr>
            <a:r>
              <a:rPr lang="da-DK"/>
              <a:t>Behandling af indkomne forslag</a:t>
            </a:r>
            <a:endParaRPr/>
          </a:p>
          <a:p>
            <a:pPr indent="-420815" lvl="0" marL="457200" rtl="0" algn="l">
              <a:spcBef>
                <a:spcPts val="1000"/>
              </a:spcBef>
              <a:spcAft>
                <a:spcPts val="0"/>
              </a:spcAft>
              <a:buSzPts val="3027"/>
              <a:buAutoNum type="arabicPeriod"/>
            </a:pPr>
            <a:r>
              <a:rPr lang="da-DK"/>
              <a:t>Valg af bestyrelse og suppleanter</a:t>
            </a:r>
            <a:endParaRPr/>
          </a:p>
          <a:p>
            <a:pPr indent="-420815" lvl="0" marL="457200" rtl="0" algn="l">
              <a:spcBef>
                <a:spcPts val="1000"/>
              </a:spcBef>
              <a:spcAft>
                <a:spcPts val="0"/>
              </a:spcAft>
              <a:buSzPts val="3027"/>
              <a:buAutoNum type="arabicPeriod"/>
            </a:pPr>
            <a:r>
              <a:rPr lang="da-DK"/>
              <a:t>Eventuelt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"/>
          <p:cNvSpPr txBox="1"/>
          <p:nvPr>
            <p:ph type="title"/>
          </p:nvPr>
        </p:nvSpPr>
        <p:spPr>
          <a:xfrm>
            <a:off x="838200" y="365125"/>
            <a:ext cx="956807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da-DK"/>
              <a:t>Året der gik for de fysiske rammer…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73" name="Google Shape;73;p5"/>
          <p:cNvSpPr txBox="1"/>
          <p:nvPr>
            <p:ph idx="1" type="body"/>
          </p:nvPr>
        </p:nvSpPr>
        <p:spPr>
          <a:xfrm>
            <a:off x="838200" y="1559450"/>
            <a:ext cx="78900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</a:pPr>
            <a:r>
              <a:rPr lang="da-DK" sz="1400"/>
              <a:t>Nyt skur</a:t>
            </a:r>
            <a:endParaRPr sz="1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</a:pPr>
            <a:r>
              <a:rPr lang="da-DK" sz="1400"/>
              <a:t>Mere vand til tennis grusbanerne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</a:pPr>
            <a:r>
              <a:rPr lang="da-DK" sz="1400"/>
              <a:t>N</a:t>
            </a:r>
            <a:r>
              <a:rPr lang="da-DK" sz="1400"/>
              <a:t>y opvaskemaskine</a:t>
            </a:r>
            <a:endParaRPr sz="1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</a:pPr>
            <a:r>
              <a:rPr lang="da-DK" sz="1400"/>
              <a:t>Der er opsat to garderobeskabe i herrernes omklædningsrum</a:t>
            </a:r>
            <a:endParaRPr sz="1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</a:pPr>
            <a:r>
              <a:rPr lang="da-DK" sz="1400"/>
              <a:t>Vi har fået en bevilling af kommunen på 23.000 kr. til udvidelse af det store skur. Vi har selv betalt ca. 35.000 kr. for belægning og støttemur</a:t>
            </a:r>
            <a:endParaRPr sz="1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</a:pPr>
            <a:r>
              <a:rPr lang="da-DK" sz="1400"/>
              <a:t>Vi skal have ny tryktank - 60.-70.000 kr.</a:t>
            </a:r>
            <a:endParaRPr sz="1400"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</a:pPr>
            <a:r>
              <a:rPr lang="da-DK" sz="1400"/>
              <a:t>Anlægget som det findes i dag kan </a:t>
            </a:r>
            <a:br>
              <a:rPr lang="da-DK" sz="1400"/>
            </a:br>
            <a:r>
              <a:rPr lang="da-DK" sz="1400"/>
              <a:t>bruges til banevanding. Man kan vande </a:t>
            </a:r>
            <a:br>
              <a:rPr lang="da-DK" sz="1400"/>
            </a:br>
            <a:r>
              <a:rPr lang="da-DK" sz="1400"/>
              <a:t>en bane ad gangen</a:t>
            </a:r>
            <a:endParaRPr sz="1400"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</a:pPr>
            <a:r>
              <a:rPr lang="da-DK" sz="1400"/>
              <a:t>Seks baner skal vandes med slange i 2024.</a:t>
            </a:r>
            <a:endParaRPr sz="1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</a:pPr>
            <a:r>
              <a:rPr lang="da-DK" sz="1400"/>
              <a:t>Formodentlig et forsøg </a:t>
            </a:r>
            <a:br>
              <a:rPr lang="da-DK" sz="1400"/>
            </a:br>
            <a:r>
              <a:rPr lang="da-DK" sz="1400"/>
              <a:t>med automatisk banevanding på </a:t>
            </a:r>
            <a:br>
              <a:rPr lang="da-DK" sz="1400"/>
            </a:br>
            <a:r>
              <a:rPr lang="da-DK" sz="1400"/>
              <a:t>én bane. Skitseprojekt udarbejdes</a:t>
            </a:r>
            <a:endParaRPr sz="1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</a:pPr>
            <a:r>
              <a:rPr lang="da-DK" sz="1400"/>
              <a:t>Vi har ansat en havemand</a:t>
            </a:r>
            <a:endParaRPr sz="1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</a:pPr>
            <a:r>
              <a:rPr lang="da-DK" sz="1400"/>
              <a:t>Vi har behov for flere frivillige kræfter</a:t>
            </a:r>
            <a:endParaRPr sz="1400"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</p:txBody>
      </p:sp>
      <p:pic>
        <p:nvPicPr>
          <p:cNvPr id="74" name="Google Shape;74;p5" title="IMG_848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9300" y="1690688"/>
            <a:ext cx="3158999" cy="421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4"/>
          <p:cNvSpPr txBox="1"/>
          <p:nvPr>
            <p:ph type="title"/>
          </p:nvPr>
        </p:nvSpPr>
        <p:spPr>
          <a:xfrm>
            <a:off x="838200" y="365125"/>
            <a:ext cx="956807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a-DK"/>
              <a:t>Vi fik endeligt indviet padelbaner og belysning d. 27. februar 2024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80" name="Google Shape;80;p44"/>
          <p:cNvSpPr txBox="1"/>
          <p:nvPr>
            <p:ph idx="1" type="body"/>
          </p:nvPr>
        </p:nvSpPr>
        <p:spPr>
          <a:xfrm>
            <a:off x="838200" y="1524425"/>
            <a:ext cx="72783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00"/>
              <a:buChar char="•"/>
            </a:pPr>
            <a:r>
              <a:rPr lang="da-DK" sz="1400"/>
              <a:t>Vi fik indviet stibelysning på anlægget og tennisbanebelysning</a:t>
            </a:r>
            <a:endParaRPr sz="1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00"/>
              <a:buChar char="•"/>
            </a:pPr>
            <a:r>
              <a:rPr lang="da-DK" sz="1400"/>
              <a:t>Mange fremmødte; politikere, sponsorer og medlemmer</a:t>
            </a:r>
            <a:endParaRPr sz="1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00"/>
              <a:buChar char="•"/>
            </a:pPr>
            <a:r>
              <a:rPr lang="da-DK" sz="1400"/>
              <a:t>De nye baner giver nogle flere muligheder i forhold til:</a:t>
            </a:r>
            <a:endParaRPr sz="1400"/>
          </a:p>
          <a:p>
            <a:pPr indent="-247648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14"/>
              <a:buChar char="•"/>
            </a:pPr>
            <a:r>
              <a:rPr lang="da-DK" sz="1400"/>
              <a:t>Nemmere at finde spilletid</a:t>
            </a:r>
            <a:endParaRPr sz="1400"/>
          </a:p>
          <a:p>
            <a:pPr indent="-247648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14"/>
              <a:buChar char="•"/>
            </a:pPr>
            <a:r>
              <a:rPr lang="da-DK" sz="1400"/>
              <a:t>Tiltrækning og fastholdelse af medlemmer</a:t>
            </a:r>
            <a:endParaRPr sz="1400"/>
          </a:p>
          <a:p>
            <a:pPr indent="-240441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00"/>
              <a:buChar char="•"/>
            </a:pPr>
            <a:r>
              <a:rPr lang="da-DK" sz="1400"/>
              <a:t>Events</a:t>
            </a:r>
            <a:endParaRPr sz="1400"/>
          </a:p>
          <a:p>
            <a:pPr indent="-240441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00"/>
              <a:buChar char="•"/>
            </a:pPr>
            <a:r>
              <a:rPr lang="da-DK" sz="1400"/>
              <a:t>Turneringer</a:t>
            </a:r>
            <a:endParaRPr sz="1400"/>
          </a:p>
          <a:p>
            <a:pPr indent="-240441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00"/>
              <a:buChar char="•"/>
            </a:pPr>
            <a:r>
              <a:rPr lang="da-DK" sz="1400"/>
              <a:t>Træning</a:t>
            </a:r>
            <a:endParaRPr sz="1400"/>
          </a:p>
          <a:p>
            <a:pPr indent="-240441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00"/>
              <a:buChar char="•"/>
            </a:pPr>
            <a:r>
              <a:rPr lang="da-DK" sz="1400"/>
              <a:t>Skoleklasser</a:t>
            </a:r>
            <a:endParaRPr sz="1400"/>
          </a:p>
          <a:p>
            <a:pPr indent="-221391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</a:pPr>
            <a:r>
              <a:rPr lang="da-DK" sz="1400"/>
              <a:t>Senioridræt</a:t>
            </a:r>
            <a:endParaRPr sz="1400"/>
          </a:p>
          <a:p>
            <a:pPr indent="-269999" lvl="0" marL="26999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00"/>
              <a:buChar char="•"/>
            </a:pPr>
            <a:r>
              <a:rPr lang="da-DK" sz="1400"/>
              <a:t>Vi må ikke salte banerne</a:t>
            </a:r>
            <a:endParaRPr sz="1400"/>
          </a:p>
        </p:txBody>
      </p:sp>
      <p:pic>
        <p:nvPicPr>
          <p:cNvPr id="81" name="Google Shape;81;p44"/>
          <p:cNvPicPr preferRelativeResize="0"/>
          <p:nvPr/>
        </p:nvPicPr>
        <p:blipFill rotWithShape="1">
          <a:blip r:embed="rId3">
            <a:alphaModFix/>
          </a:blip>
          <a:srcRect b="18486" l="0" r="0" t="7917"/>
          <a:stretch/>
        </p:blipFill>
        <p:spPr>
          <a:xfrm>
            <a:off x="7270375" y="1890350"/>
            <a:ext cx="4277263" cy="2084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44"/>
          <p:cNvPicPr preferRelativeResize="0"/>
          <p:nvPr/>
        </p:nvPicPr>
        <p:blipFill rotWithShape="1">
          <a:blip r:embed="rId4">
            <a:alphaModFix/>
          </a:blip>
          <a:srcRect b="0" l="0" r="0" t="20030"/>
          <a:stretch/>
        </p:blipFill>
        <p:spPr>
          <a:xfrm>
            <a:off x="7270363" y="4479275"/>
            <a:ext cx="4277274" cy="201284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44"/>
          <p:cNvSpPr txBox="1"/>
          <p:nvPr/>
        </p:nvSpPr>
        <p:spPr>
          <a:xfrm>
            <a:off x="7270312" y="3867250"/>
            <a:ext cx="4277400" cy="64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da-DK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Lene L. Nielsen, formand JGI, Morten Aagreen, formand JTK, Tomas Breddam, borgmester og Mogens Hallager, formand Kultur- og Idrætsudvalget klipper snoren over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436d6725f6_0_0"/>
          <p:cNvSpPr txBox="1"/>
          <p:nvPr>
            <p:ph type="title"/>
          </p:nvPr>
        </p:nvSpPr>
        <p:spPr>
          <a:xfrm>
            <a:off x="838200" y="365125"/>
            <a:ext cx="9448800" cy="104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a-DK"/>
              <a:t>Årets padelaktiviteter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89" name="Google Shape;89;g3436d6725f6_0_0"/>
          <p:cNvSpPr txBox="1"/>
          <p:nvPr>
            <p:ph idx="1" type="body"/>
          </p:nvPr>
        </p:nvSpPr>
        <p:spPr>
          <a:xfrm>
            <a:off x="838200" y="1336525"/>
            <a:ext cx="5181600" cy="5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/>
          </a:p>
          <a:p>
            <a:pPr indent="-2095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00"/>
              <a:buChar char="•"/>
            </a:pPr>
            <a:r>
              <a:rPr lang="da-DK" sz="1700"/>
              <a:t>Budt mange nye spillere velkommen</a:t>
            </a:r>
            <a:endParaRPr sz="1700"/>
          </a:p>
          <a:p>
            <a:pPr indent="-2095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00"/>
              <a:buChar char="•"/>
            </a:pPr>
            <a:r>
              <a:rPr lang="da-DK" sz="1700"/>
              <a:t>Makkerbørser - over 200 medlemmer </a:t>
            </a:r>
            <a:br>
              <a:rPr lang="da-DK" sz="1700">
                <a:solidFill>
                  <a:srgbClr val="FF0000"/>
                </a:solidFill>
              </a:rPr>
            </a:br>
            <a:endParaRPr sz="1700">
              <a:solidFill>
                <a:srgbClr val="FF0000"/>
              </a:solidFill>
            </a:endParaRPr>
          </a:p>
          <a:p>
            <a:pPr indent="-2095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00"/>
              <a:buChar char="•"/>
            </a:pPr>
            <a:r>
              <a:rPr lang="da-DK" sz="1700"/>
              <a:t>Aktiviteter: Klubmesterskaber, sommercamps,  americanos, jule-, nytårs- og påsketurnering</a:t>
            </a:r>
            <a:endParaRPr sz="1700"/>
          </a:p>
          <a:p>
            <a:pPr indent="-2095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da-DK" sz="1700"/>
              <a:t>Fin tilslutning til junior (7-15 år) og senior træning</a:t>
            </a:r>
            <a:endParaRPr sz="1700"/>
          </a:p>
          <a:p>
            <a:pPr indent="-2095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00"/>
              <a:buChar char="•"/>
            </a:pPr>
            <a:r>
              <a:rPr lang="da-DK" sz="1700"/>
              <a:t>Skolesamarbejde</a:t>
            </a:r>
            <a:endParaRPr sz="1700"/>
          </a:p>
          <a:p>
            <a:pPr indent="-33655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00"/>
              <a:buChar char="•"/>
            </a:pPr>
            <a:r>
              <a:rPr lang="da-DK" sz="1700"/>
              <a:t>9 klasser, SFO, Idrætstimer</a:t>
            </a:r>
            <a:endParaRPr sz="1700"/>
          </a:p>
          <a:p>
            <a:pPr indent="-2095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00"/>
              <a:buChar char="•"/>
            </a:pPr>
            <a:r>
              <a:rPr lang="da-DK" sz="1700"/>
              <a:t>Stor succes med padelevent for ungdomsskolen</a:t>
            </a:r>
            <a:endParaRPr sz="1700"/>
          </a:p>
          <a:p>
            <a:pPr indent="-2095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00"/>
              <a:buChar char="•"/>
            </a:pPr>
            <a:r>
              <a:rPr lang="da-DK" sz="1700"/>
              <a:t>Drop in torsdage</a:t>
            </a:r>
            <a:endParaRPr sz="1700"/>
          </a:p>
          <a:p>
            <a:pPr indent="-2095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00"/>
              <a:buChar char="•"/>
            </a:pPr>
            <a:r>
              <a:rPr lang="da-DK" sz="1700"/>
              <a:t>Senioridræt bruger padelbanerne én gang om ugen - hver mandag </a:t>
            </a:r>
            <a:endParaRPr sz="1700">
              <a:solidFill>
                <a:srgbClr val="FF0000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>
              <a:solidFill>
                <a:srgbClr val="FF0000"/>
              </a:solidFill>
            </a:endParaRPr>
          </a:p>
        </p:txBody>
      </p:sp>
      <p:pic>
        <p:nvPicPr>
          <p:cNvPr id="90" name="Google Shape;90;g3436d6725f6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9449" y="780000"/>
            <a:ext cx="3652803" cy="243456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g3436d6725f6_0_0"/>
          <p:cNvSpPr txBox="1"/>
          <p:nvPr>
            <p:ph idx="1" type="body"/>
          </p:nvPr>
        </p:nvSpPr>
        <p:spPr>
          <a:xfrm>
            <a:off x="6451575" y="3534050"/>
            <a:ext cx="5181600" cy="28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</a:pPr>
            <a:r>
              <a:rPr lang="da-DK" sz="1700"/>
              <a:t>Tak til arrangementsudvalg (Majbritt Bitsch, Berit Larsen, Mette Berggren og Charlotte Birk Nielsen)</a:t>
            </a:r>
            <a:r>
              <a:rPr lang="da-DK" sz="1800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solidFill>
                <a:srgbClr val="FF0000"/>
              </a:solidFill>
            </a:endParaRPr>
          </a:p>
          <a:p>
            <a:pPr indent="0" lvl="0" marL="457200" rtl="0" algn="l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2"/>
          <p:cNvSpPr txBox="1"/>
          <p:nvPr>
            <p:ph type="title"/>
          </p:nvPr>
        </p:nvSpPr>
        <p:spPr>
          <a:xfrm>
            <a:off x="838200" y="365125"/>
            <a:ext cx="94488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a-DK"/>
              <a:t>Årets tennisaktiviteter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7" name="Google Shape;97;p42"/>
          <p:cNvSpPr txBox="1"/>
          <p:nvPr>
            <p:ph idx="1" type="body"/>
          </p:nvPr>
        </p:nvSpPr>
        <p:spPr>
          <a:xfrm>
            <a:off x="637950" y="1417675"/>
            <a:ext cx="60870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9852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752"/>
              <a:buChar char="•"/>
            </a:pPr>
            <a:r>
              <a:rPr lang="da-DK" sz="1720"/>
              <a:t>Familietennis </a:t>
            </a:r>
            <a:r>
              <a:rPr lang="da-DK" sz="1720"/>
              <a:t>og tumletennis</a:t>
            </a:r>
            <a:endParaRPr sz="1720"/>
          </a:p>
          <a:p>
            <a:pPr indent="-339852" lvl="0" marL="45720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1752"/>
              <a:buChar char="•"/>
            </a:pPr>
            <a:r>
              <a:rPr lang="da-DK" sz="1720"/>
              <a:t>Diverse junior hold - der er plads til flere glade børn på vore hold</a:t>
            </a:r>
            <a:endParaRPr sz="1720"/>
          </a:p>
          <a:p>
            <a:pPr indent="-312420" lvl="0" marL="45720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1320"/>
              <a:buChar char="•"/>
            </a:pPr>
            <a:r>
              <a:rPr lang="da-DK" sz="1720"/>
              <a:t>Sommercamp blev aflyst - for få tilmeldinger</a:t>
            </a:r>
            <a:endParaRPr sz="1720"/>
          </a:p>
          <a:p>
            <a:pPr indent="-339852" lvl="0" marL="45720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1752"/>
              <a:buChar char="•"/>
            </a:pPr>
            <a:r>
              <a:rPr lang="da-DK" sz="1720"/>
              <a:t>Samarbejde med skoler</a:t>
            </a:r>
            <a:endParaRPr sz="1720"/>
          </a:p>
          <a:p>
            <a:pPr indent="-312419" lvl="1" marL="91440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1320"/>
              <a:buChar char="•"/>
            </a:pPr>
            <a:r>
              <a:rPr lang="da-DK" sz="1560"/>
              <a:t>SFO, 4-5 klasser, 9 klasser, lærer træning</a:t>
            </a:r>
            <a:endParaRPr sz="1560"/>
          </a:p>
          <a:p>
            <a:pPr indent="-312420" lvl="0" marL="45720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1320"/>
              <a:buChar char="•"/>
            </a:pPr>
            <a:r>
              <a:rPr lang="da-DK" sz="1720"/>
              <a:t>Junior afslutning</a:t>
            </a:r>
            <a:endParaRPr sz="1720"/>
          </a:p>
          <a:p>
            <a:pPr indent="-339852" lvl="0" marL="45720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1752"/>
              <a:buChar char="•"/>
            </a:pPr>
            <a:r>
              <a:rPr lang="da-DK" sz="1720"/>
              <a:t>Skumtennis fredag og søndag</a:t>
            </a:r>
            <a:endParaRPr sz="1720"/>
          </a:p>
          <a:p>
            <a:pPr indent="-312420" lvl="0" marL="45720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1320"/>
              <a:buChar char="•"/>
            </a:pPr>
            <a:r>
              <a:rPr lang="da-DK" sz="1720"/>
              <a:t>Senior træning både begyndere og øvede</a:t>
            </a:r>
            <a:endParaRPr sz="1720"/>
          </a:p>
          <a:p>
            <a:pPr indent="-312420" lvl="0" marL="45720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1320"/>
              <a:buChar char="•"/>
            </a:pPr>
            <a:r>
              <a:rPr lang="da-DK" sz="1720"/>
              <a:t>Tennis rejse </a:t>
            </a:r>
            <a:endParaRPr sz="1720"/>
          </a:p>
          <a:p>
            <a:pPr indent="-312420" lvl="0" marL="45720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1320"/>
              <a:buChar char="•"/>
            </a:pPr>
            <a:r>
              <a:rPr lang="da-DK" sz="1720"/>
              <a:t>Golde age</a:t>
            </a:r>
            <a:endParaRPr sz="1720"/>
          </a:p>
          <a:p>
            <a:pPr indent="-312420" lvl="0" marL="45720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1320"/>
              <a:buChar char="•"/>
            </a:pPr>
            <a:r>
              <a:rPr lang="da-DK" sz="1720"/>
              <a:t>Privat timer</a:t>
            </a:r>
            <a:endParaRPr sz="1720"/>
          </a:p>
          <a:p>
            <a:pPr indent="0" lvl="0" marL="45720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 sz="1720"/>
          </a:p>
          <a:p>
            <a:pPr indent="0" lvl="0" marL="457200" rtl="0" algn="l">
              <a:lnSpc>
                <a:spcPct val="80000"/>
              </a:lnSpc>
              <a:spcBef>
                <a:spcPts val="1800"/>
              </a:spcBef>
              <a:spcAft>
                <a:spcPts val="800"/>
              </a:spcAft>
              <a:buSzPts val="440"/>
              <a:buNone/>
            </a:pPr>
            <a:r>
              <a:t/>
            </a:r>
            <a:endParaRPr sz="1720"/>
          </a:p>
        </p:txBody>
      </p:sp>
      <p:sp>
        <p:nvSpPr>
          <p:cNvPr id="98" name="Google Shape;98;p42"/>
          <p:cNvSpPr txBox="1"/>
          <p:nvPr>
            <p:ph idx="2" type="body"/>
          </p:nvPr>
        </p:nvSpPr>
        <p:spPr>
          <a:xfrm>
            <a:off x="6172200" y="3428999"/>
            <a:ext cx="5181600" cy="2747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9"/>
          </a:p>
          <a:p>
            <a:pPr indent="0" lvl="0" marL="4572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9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t billede, der indeholder jord, sky, udendørs, sportsgren&#10;&#10;Automatisk genereret beskrivelse" id="99" name="Google Shape;99;p42"/>
          <p:cNvPicPr preferRelativeResize="0"/>
          <p:nvPr/>
        </p:nvPicPr>
        <p:blipFill rotWithShape="1">
          <a:blip r:embed="rId3">
            <a:alphaModFix/>
          </a:blip>
          <a:srcRect b="18583" l="27759" r="6713" t="18962"/>
          <a:stretch/>
        </p:blipFill>
        <p:spPr>
          <a:xfrm>
            <a:off x="6959600" y="1888526"/>
            <a:ext cx="3073400" cy="1423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3bacd95e92_0_0"/>
          <p:cNvSpPr txBox="1"/>
          <p:nvPr>
            <p:ph type="title"/>
          </p:nvPr>
        </p:nvSpPr>
        <p:spPr>
          <a:xfrm>
            <a:off x="838200" y="365125"/>
            <a:ext cx="95682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4000"/>
              <a:t>Opfølgning på dialogen om evt. nedlæggelse af JTK’s CVR-nummer </a:t>
            </a:r>
            <a:endParaRPr sz="4000">
              <a:solidFill>
                <a:srgbClr val="FF0000"/>
              </a:solidFill>
            </a:endParaRPr>
          </a:p>
        </p:txBody>
      </p:sp>
      <p:sp>
        <p:nvSpPr>
          <p:cNvPr id="106" name="Google Shape;106;g33bacd95e92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da-DK" sz="1700"/>
              <a:t>I forbindelse med optagelse af lånet til padelbanerne i JGI, blev det på daværende tidspunkt stillet som betingelse, at JTK skulle nedlægge sit CVR-nummer</a:t>
            </a:r>
            <a:endParaRPr sz="17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da-DK" sz="1700"/>
              <a:t>Dét blev der stillet spørgsmålstegn ved på seneste medlemsmøde</a:t>
            </a:r>
            <a:endParaRPr sz="17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da-DK" sz="1700"/>
              <a:t>JTK’s formand og kasserer har derfor på bestyrelsens vegne været i dialog med JGI og DIF i det forgangne år</a:t>
            </a:r>
            <a:endParaRPr sz="17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da-DK" sz="1700"/>
              <a:t>Udfaldet er blevet, at betingelsen om nedlæggelse af CVR-nummeret er frafaldet.</a:t>
            </a:r>
            <a:endParaRPr sz="17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da-DK" sz="1700"/>
              <a:t>Det fremgår således i låneaftalen: ”Tidligere betingelser vedr. CVR-nr. frafaldes pga. udfordringer med processen. DGI er konsulteret i denne sag.”</a:t>
            </a:r>
            <a:endParaRPr sz="17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da-DK" sz="1700"/>
              <a:t>Den reviderede låneaftale er underskrevet af både JGI og JTK</a:t>
            </a:r>
            <a:endParaRPr sz="17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c16bbfcdf6_1_30"/>
          <p:cNvSpPr txBox="1"/>
          <p:nvPr>
            <p:ph type="title"/>
          </p:nvPr>
        </p:nvSpPr>
        <p:spPr>
          <a:xfrm>
            <a:off x="838200" y="365125"/>
            <a:ext cx="9568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da-DK"/>
              <a:t>Dagsorden</a:t>
            </a:r>
            <a:endParaRPr/>
          </a:p>
        </p:txBody>
      </p:sp>
      <p:sp>
        <p:nvSpPr>
          <p:cNvPr id="112" name="Google Shape;112;g2c16bbfcdf6_1_3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20815" lvl="0" marL="457200" rtl="0" algn="l">
              <a:spcBef>
                <a:spcPts val="0"/>
              </a:spcBef>
              <a:spcAft>
                <a:spcPts val="0"/>
              </a:spcAft>
              <a:buSzPts val="3027"/>
              <a:buAutoNum type="arabicPeriod"/>
            </a:pPr>
            <a:r>
              <a:rPr lang="da-DK"/>
              <a:t>Valg af dirigent</a:t>
            </a:r>
            <a:endParaRPr/>
          </a:p>
          <a:p>
            <a:pPr indent="-420815" lvl="0" marL="457200" rtl="0" algn="l">
              <a:spcBef>
                <a:spcPts val="1000"/>
              </a:spcBef>
              <a:spcAft>
                <a:spcPts val="0"/>
              </a:spcAft>
              <a:buSzPts val="3027"/>
              <a:buAutoNum type="arabicPeriod"/>
            </a:pPr>
            <a:r>
              <a:rPr lang="da-DK"/>
              <a:t>Bestyrelsens beretning for det forløbne år</a:t>
            </a:r>
            <a:endParaRPr/>
          </a:p>
          <a:p>
            <a:pPr indent="-420815" lvl="0" marL="457200" rtl="0" algn="l">
              <a:spcBef>
                <a:spcPts val="1000"/>
              </a:spcBef>
              <a:spcAft>
                <a:spcPts val="0"/>
              </a:spcAft>
              <a:buSzPts val="3027"/>
              <a:buAutoNum type="arabicPeriod"/>
            </a:pPr>
            <a:r>
              <a:rPr b="1" lang="da-DK"/>
              <a:t>Forelæggelse af det reviderede regnskab for 2024</a:t>
            </a:r>
            <a:endParaRPr b="1"/>
          </a:p>
          <a:p>
            <a:pPr indent="-420815" lvl="0" marL="457200" rtl="0" algn="l">
              <a:spcBef>
                <a:spcPts val="1000"/>
              </a:spcBef>
              <a:spcAft>
                <a:spcPts val="0"/>
              </a:spcAft>
              <a:buSzPts val="3027"/>
              <a:buAutoNum type="arabicPeriod"/>
            </a:pPr>
            <a:r>
              <a:rPr lang="da-DK"/>
              <a:t>Fremlæggelse af budget for 2025 og klubbens aktivitetsplaner  samt fastsættelse af kontingent</a:t>
            </a:r>
            <a:endParaRPr/>
          </a:p>
          <a:p>
            <a:pPr indent="-420815" lvl="0" marL="457200" rtl="0" algn="l">
              <a:spcBef>
                <a:spcPts val="1000"/>
              </a:spcBef>
              <a:spcAft>
                <a:spcPts val="0"/>
              </a:spcAft>
              <a:buSzPts val="3027"/>
              <a:buAutoNum type="arabicPeriod"/>
            </a:pPr>
            <a:r>
              <a:rPr lang="da-DK"/>
              <a:t>Behandling af indkomne forslag</a:t>
            </a:r>
            <a:endParaRPr/>
          </a:p>
          <a:p>
            <a:pPr indent="-420815" lvl="0" marL="457200" rtl="0" algn="l">
              <a:spcBef>
                <a:spcPts val="1000"/>
              </a:spcBef>
              <a:spcAft>
                <a:spcPts val="0"/>
              </a:spcAft>
              <a:buSzPts val="3027"/>
              <a:buAutoNum type="arabicPeriod"/>
            </a:pPr>
            <a:r>
              <a:rPr lang="da-DK"/>
              <a:t>Valg af bestyrelse og suppleanter</a:t>
            </a:r>
            <a:endParaRPr/>
          </a:p>
          <a:p>
            <a:pPr indent="-420815" lvl="0" marL="457200" rtl="0" algn="l">
              <a:spcBef>
                <a:spcPts val="1000"/>
              </a:spcBef>
              <a:spcAft>
                <a:spcPts val="0"/>
              </a:spcAft>
              <a:buSzPts val="3027"/>
              <a:buAutoNum type="arabicPeriod"/>
            </a:pPr>
            <a:r>
              <a:rPr lang="da-DK"/>
              <a:t>Eventuelt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2021-10-28T20:43:29Z</dcterms:created>
  <dc:creator>Morten Aagreen</dc:creator>
</cp:coreProperties>
</file>